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33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BB4F7-6A42-4E3B-9D5E-77337B488C56}" type="datetimeFigureOut">
              <a:rPr lang="ru-RU"/>
              <a:pPr>
                <a:defRPr/>
              </a:pPr>
              <a:t>09.12.2022</a:t>
            </a:fld>
            <a:endParaRPr lang="ru-RU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C1579C-3F61-4716-8A57-F30EE8481D7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730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B68B7-91C9-45C9-85BB-03C3C1E526CC}" type="datetimeFigureOut">
              <a:rPr lang="ru-RU"/>
              <a:pPr>
                <a:defRPr/>
              </a:pPr>
              <a:t>09.12.2022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08F243-E879-477D-92F1-438C9982F8E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521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FFE51-4952-4175-8022-C066D39D2D79}" type="datetimeFigureOut">
              <a:rPr lang="ru-RU"/>
              <a:pPr>
                <a:defRPr/>
              </a:pPr>
              <a:t>09.12.2022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6BAE22-903F-4C86-A384-E784CAD7289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171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0A6DF-7342-4805-9FAB-44C3ACF052A8}" type="datetimeFigureOut">
              <a:rPr lang="ru-RU"/>
              <a:pPr>
                <a:defRPr/>
              </a:pPr>
              <a:t>09.12.2022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E953BA-35D3-4BDB-9FDC-947F7438A9B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847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44014-4CB9-4577-A7A1-3A4990EC96A6}" type="datetimeFigureOut">
              <a:rPr lang="ru-RU"/>
              <a:pPr>
                <a:defRPr/>
              </a:pPr>
              <a:t>09.12.2022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CF899-A425-44D0-AEB5-9CE22F4A4EF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782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A8CBB-4007-409D-BE86-A852E3C11E03}" type="datetimeFigureOut">
              <a:rPr lang="ru-RU"/>
              <a:pPr>
                <a:defRPr/>
              </a:pPr>
              <a:t>09.12.2022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CCD63-FDDB-4D63-AEFF-3DF40E28419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686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ABB362D-A250-4510-A994-D1CDE78067C8}" type="datetimeFigureOut">
              <a:rPr lang="ru-RU"/>
              <a:pPr>
                <a:defRPr/>
              </a:pPr>
              <a:t>09.12.2022</a:t>
            </a:fld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5D1D830-DEBB-41EB-A55F-46C619A3720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566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9F86A-8A4F-4963-AB3A-EA95852F03CD}" type="datetimeFigureOut">
              <a:rPr lang="ru-RU"/>
              <a:pPr>
                <a:defRPr/>
              </a:pPr>
              <a:t>09.12.2022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0C038E-75E6-4F4A-A3E2-44E3EC123B1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457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C339C-B894-47C3-BC4E-200AE6ACACF6}" type="datetimeFigureOut">
              <a:rPr lang="ru-RU"/>
              <a:pPr>
                <a:defRPr/>
              </a:pPr>
              <a:t>09.12.2022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411236-E548-4EEB-A207-0B24343EE60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935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1BDD7-9613-49F8-A17A-60AD1A800ECA}" type="datetimeFigureOut">
              <a:rPr lang="ru-RU"/>
              <a:pPr>
                <a:defRPr/>
              </a:pPr>
              <a:t>09.12.2022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378877-7D7B-437E-AEA0-BD85A165DD1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509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50A14-5F5B-4676-BC5D-6014D8F826EE}" type="datetimeFigureOut">
              <a:rPr lang="ru-RU"/>
              <a:pPr>
                <a:defRPr/>
              </a:pPr>
              <a:t>09.12.2022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D5061-4A48-4C55-B407-3691C49D46A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903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20E8CE-3B4F-415D-9151-EF62F1B76F69}" type="datetimeFigureOut">
              <a:rPr lang="ru-RU"/>
              <a:pPr>
                <a:defRPr/>
              </a:pPr>
              <a:t>09.12.2022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rgbClr val="FFFFFF"/>
                </a:solidFill>
                <a:latin typeface="Georgia" panose="02040502050405020303" pitchFamily="18" charset="0"/>
              </a:defRPr>
            </a:lvl1pPr>
          </a:lstStyle>
          <a:p>
            <a:fld id="{73387655-5C9C-4C2E-90F2-18316ABB97B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32" r:id="rId2"/>
    <p:sldLayoutId id="2147483733" r:id="rId3"/>
    <p:sldLayoutId id="2147483734" r:id="rId4"/>
    <p:sldLayoutId id="2147483741" r:id="rId5"/>
    <p:sldLayoutId id="2147483742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anose="02040502050405020303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500063" y="214313"/>
            <a:ext cx="7772400" cy="2214562"/>
          </a:xfrm>
        </p:spPr>
        <p:txBody>
          <a:bodyPr/>
          <a:lstStyle/>
          <a:p>
            <a:pPr algn="ctr" eaLnBrk="1" hangingPunct="1"/>
            <a:r>
              <a:rPr lang="ru-RU" sz="6000" b="1" smtClean="0"/>
              <a:t>Профилактика гриппа и ОРВИ</a:t>
            </a:r>
          </a:p>
        </p:txBody>
      </p:sp>
      <p:pic>
        <p:nvPicPr>
          <p:cNvPr id="23556" name="Picture 4" descr="http://medvesti.com/uploads/posts/2012-10/1351195159_gripp-f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3643314"/>
            <a:ext cx="3208257" cy="21431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3560" name="Picture 8" descr="http://www.likar.info/pictures_ckfinder/images/gripp3(1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714620"/>
            <a:ext cx="4714908" cy="35543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http://samopoznanie.ru/avatars/objects/3-33675_2_6.jpg?aaed12239fd315b685b4ba8fd2cefae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>
              <a:latin typeface="Georgia" panose="02040502050405020303" pitchFamily="18" charset="0"/>
            </a:endParaRPr>
          </a:p>
        </p:txBody>
      </p:sp>
      <p:sp>
        <p:nvSpPr>
          <p:cNvPr id="14339" name="AutoShape 4" descr="http://samopoznanie.ru/avatars/objects/3-33675_2_6.jpg?aaed12239fd315b685b4ba8fd2cefae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>
              <a:latin typeface="Georgia" panose="02040502050405020303" pitchFamily="18" charset="0"/>
            </a:endParaRPr>
          </a:p>
        </p:txBody>
      </p:sp>
      <p:pic>
        <p:nvPicPr>
          <p:cNvPr id="14340" name="Picture 6" descr="http://uokanev.ru/example_images/news%20877/grip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3143250"/>
            <a:ext cx="48196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42910" y="785794"/>
            <a:ext cx="8001056" cy="23574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Скажем гриппу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нет!!!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85786" y="1785926"/>
            <a:ext cx="3626149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Предрасположены к заболеванию: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2938" y="2571750"/>
            <a:ext cx="3714750" cy="347821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/>
              <a:t>пожилые люди,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/>
              <a:t>маленькие дети,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/>
              <a:t>беременные женщины;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/>
              <a:t>люди, страдающие хроническими заболеваниями (астмой, диабетом, сердечнососудистыми заболеваниями);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/>
              <a:t>люди с  ослабленным иммунитетом.</a:t>
            </a:r>
          </a:p>
        </p:txBody>
      </p:sp>
      <p:pic>
        <p:nvPicPr>
          <p:cNvPr id="6148" name="Picture 2" descr="http://www.likar.info/pictures_ckfinder/images/Depositphotos_11613262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714375"/>
            <a:ext cx="4286250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85720" y="642918"/>
            <a:ext cx="5072098" cy="92333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Вирусы гриппа легко передается от человека к человеку и вызывает респираторные заболевания разной тяжести.</a:t>
            </a:r>
          </a:p>
        </p:txBody>
      </p:sp>
      <p:pic>
        <p:nvPicPr>
          <p:cNvPr id="6152" name="Picture 6" descr="http://www.wowjournal.ru/wp-content/uploads/2015/12/1387983026_0729.1000x80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4000500"/>
            <a:ext cx="3429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857232"/>
            <a:ext cx="8143932" cy="461665"/>
          </a:xfrm>
          <a:prstGeom prst="rect">
            <a:avLst/>
          </a:prstGeom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Каковы симптомы ГРИППА?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428736"/>
            <a:ext cx="3804247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 высокая температура тела (97%)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000240"/>
            <a:ext cx="178606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 кашель (94%)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571744"/>
            <a:ext cx="182774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насморк </a:t>
            </a:r>
            <a:r>
              <a:rPr lang="ru-RU" i="1" dirty="0"/>
              <a:t>(59%)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3071810"/>
            <a:ext cx="226536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боль в горле (50%)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3571876"/>
            <a:ext cx="251383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 головная боль (47%)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4071942"/>
            <a:ext cx="3076483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учащенное дыхание (41%)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4572008"/>
            <a:ext cx="258436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боли в мышцах (35%)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6143644"/>
            <a:ext cx="2463439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конъюнктивит (9%)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5143512"/>
            <a:ext cx="26052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тошнота, рвота (18%), 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57158" y="5643578"/>
            <a:ext cx="165141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диарея (12%)</a:t>
            </a:r>
          </a:p>
        </p:txBody>
      </p:sp>
      <p:pic>
        <p:nvPicPr>
          <p:cNvPr id="7201" name="Picture 2" descr="http://www.ergoferon.ru/upload/iblock/58a/58ab8b00a6100f8533a6356ff381dff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3" t="-3300" r="5882"/>
          <a:stretch>
            <a:fillRect/>
          </a:stretch>
        </p:blipFill>
        <p:spPr bwMode="auto">
          <a:xfrm>
            <a:off x="3500438" y="2214563"/>
            <a:ext cx="27400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2" name="Picture 4" descr="http://grippro.ru/wp-content/uploads/2012/01/profilaktika_v_shko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1214438"/>
            <a:ext cx="2762250" cy="272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3" name="Picture 6" descr="http://domadoktor.ru/uploads/posts/2013-12/1387068613_immunite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000500"/>
            <a:ext cx="2916237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4" name="Picture 8" descr="http://prostuda03.ru/uploads/posts/2013-11/1385651298_cold-preventi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5072063"/>
            <a:ext cx="2795588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714356"/>
            <a:ext cx="8001056" cy="646331"/>
          </a:xfrm>
          <a:prstGeom prst="rect">
            <a:avLst/>
          </a:prstGeom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Характерная особенность гриппа А(Н1N1)2009 — раннее появление осложнений.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7188" y="1500188"/>
            <a:ext cx="3000375" cy="25860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Если при сезонном гриппе осложнения возникают, как правило,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5-7 день </a:t>
            </a:r>
            <a:r>
              <a:rPr lang="ru-RU" dirty="0"/>
              <a:t>и позже, то при гриппе А(Н1N1)2009 осложнения могут развиваться уже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2-3-й</a:t>
            </a:r>
            <a:r>
              <a:rPr lang="ru-RU" dirty="0"/>
              <a:t> день болезни.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4214818"/>
            <a:ext cx="3000396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Среди осложнений лидирует первичная вирусная пневмония.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57554" y="4214818"/>
            <a:ext cx="5643602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Ухудшение состояния при вирусной пневмонии идёт быстрыми темпами, и у многих пациентов уже в течение 24 часов развивается дыхательная недостаточность, требующая немедленной респираторной поддержки с механической вентиляцией лёгких.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2643188" y="5000625"/>
            <a:ext cx="857250" cy="14287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201" name="Picture 2" descr="http://narodnue-sredstva.ru/wp-content/uploads/2013/05/simptomu_pnevmonii_bez_temperatur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1714500"/>
            <a:ext cx="28575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4" descr="http://narodnue-sredstva.ru/wp-content/uploads/2013/05/kakoi_antibiotik_luchshe_pri_pnevmoni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550" y="2071688"/>
            <a:ext cx="258445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332656"/>
            <a:ext cx="7632848" cy="830997"/>
          </a:xfrm>
          <a:prstGeom prst="rect">
            <a:avLst/>
          </a:prstGeom>
          <a:pattFill prst="pct10">
            <a:fgClr>
              <a:srgbClr val="00B0F0"/>
            </a:fgClr>
            <a:bgClr>
              <a:schemeClr val="accent2">
                <a:lumMod val="40000"/>
                <a:lumOff val="60000"/>
              </a:schemeClr>
            </a:bgClr>
          </a:pattFill>
          <a:ln>
            <a:gradFill>
              <a:gsLst>
                <a:gs pos="60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glow rad="660400">
              <a:schemeClr val="accent1">
                <a:lumMod val="40000"/>
                <a:lumOff val="60000"/>
                <a:alpha val="40000"/>
              </a:schemeClr>
            </a:glow>
            <a:softEdge rad="889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 заранее защититься от возможного заражения вирусами гриппа!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628800"/>
            <a:ext cx="2088232" cy="18002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4653136"/>
            <a:ext cx="2448272" cy="1800200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2987824" y="1700808"/>
            <a:ext cx="5688632" cy="21602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20000"/>
                <a:lumOff val="80000"/>
                <a:alpha val="92000"/>
              </a:schemeClr>
            </a:solidFill>
          </a:ln>
          <a:effectLst>
            <a:glow rad="127000">
              <a:srgbClr val="FF0000">
                <a:alpha val="56000"/>
              </a:srgb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7030A0"/>
                </a:solidFill>
              </a:rPr>
              <a:t>Ежегодно осенью проводится массовая иммунизация против гриппа вакцинами содержащими штаммы к основным типам вирусов гриппа!  </a:t>
            </a:r>
          </a:p>
        </p:txBody>
      </p:sp>
      <p:sp>
        <p:nvSpPr>
          <p:cNvPr id="9226" name="AutoShape 2" descr="Картинки по запросу фото вакцинац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0375" y="4581128"/>
            <a:ext cx="5047729" cy="187220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gradFill>
              <a:gsLst>
                <a:gs pos="53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glow rad="127000">
              <a:schemeClr val="accent6">
                <a:lumMod val="75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ОГРАДИТЕ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себя и своих близких от угрозы риска заболеть гриппом и развития серьезных осложнений вплоть до летального исхода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642918"/>
            <a:ext cx="7500990" cy="369332"/>
          </a:xfrm>
          <a:prstGeom prst="rect">
            <a:avLst/>
          </a:prstGeom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КАК ЗАЩИТИТЬСЯ ОТ ОРВИ и ГРИППА?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00364" y="1071546"/>
            <a:ext cx="27703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ПРАВИЛО 1. МОЙТЕ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428736"/>
            <a:ext cx="3134191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Часто мойте руки с мылом.</a:t>
            </a:r>
          </a:p>
        </p:txBody>
      </p:sp>
      <p:pic>
        <p:nvPicPr>
          <p:cNvPr id="10247" name="Picture 2" descr="http://mylitta.ru/uploads/posts/2014-11/1415528023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857375"/>
            <a:ext cx="2786063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2844" y="3500438"/>
            <a:ext cx="3357586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Чистите и дезинфицируйте поверхности, используя бытовые моющие средства.</a:t>
            </a:r>
          </a:p>
        </p:txBody>
      </p:sp>
      <p:pic>
        <p:nvPicPr>
          <p:cNvPr id="41988" name="Picture 4" descr="http://www.dentavita.md/img/content-i/sterilely-durr-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572008"/>
            <a:ext cx="2514600" cy="2009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Блок-схема: альтернативный процесс 7"/>
          <p:cNvSpPr/>
          <p:nvPr/>
        </p:nvSpPr>
        <p:spPr>
          <a:xfrm>
            <a:off x="3857625" y="1714500"/>
            <a:ext cx="4929188" cy="1736725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Гигиена рук - это важная мера профилактики распространения гриппа. Мытье с мылом удаляет и уничтожает микробы. Если нет возможности помыть руки с мылом пользуйтесь спирт содержащими или дезинфицирующими салфетками.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2928938" y="3071813"/>
            <a:ext cx="1643062" cy="21431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Блок-схема: подготовка 9"/>
          <p:cNvSpPr/>
          <p:nvPr/>
        </p:nvSpPr>
        <p:spPr>
          <a:xfrm>
            <a:off x="4000500" y="4500563"/>
            <a:ext cx="4572000" cy="1754187"/>
          </a:xfrm>
          <a:prstGeom prst="flowChartPreparation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Чистка и регулярная дезинфекция поверхностей (столов, дверных ручек, стульев и др.) удаляет и уничтожает вирус.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2714625" y="5715000"/>
            <a:ext cx="2286000" cy="14287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642918"/>
            <a:ext cx="7500990" cy="369332"/>
          </a:xfrm>
          <a:prstGeom prst="rect">
            <a:avLst/>
          </a:prstGeom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КАК ЗАЩИТИТЬСЯ ОТ ОРВИ и ГРИППА?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42976" y="1071546"/>
            <a:ext cx="6955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ПРАВИЛО 2. Соблюдайте расстояние и этикет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643050"/>
            <a:ext cx="45720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Избегайте близкого контакта с больными людьми. Соблюдайте расстояние не менее 1 метра от больных.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643182"/>
            <a:ext cx="4572032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Избегайте поездок и многолюдных мест.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3357562"/>
            <a:ext cx="45720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Прикрывайте рот и нос платком при кашле или чихании.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4071942"/>
            <a:ext cx="45720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Избегайте трогать руками глаза, нос или рот.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4786322"/>
            <a:ext cx="45720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Надевайте маску или используйте другие подручные средства защиты, чтобы уменьшить риск заболевания.</a:t>
            </a:r>
          </a:p>
        </p:txBody>
      </p:sp>
      <p:pic>
        <p:nvPicPr>
          <p:cNvPr id="11283" name="Picture 4" descr="https://deti.mail.ru/pre_square800_resize/pic/photolib/2013/06/04/lori-0001100936-bigww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4448175"/>
            <a:ext cx="414337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www.zdorovieinfo.ru/upload/images/grippiliprostuda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643050"/>
            <a:ext cx="4000528" cy="2830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642918"/>
            <a:ext cx="7500990" cy="369332"/>
          </a:xfrm>
          <a:prstGeom prst="rect">
            <a:avLst/>
          </a:prstGeom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КАК ЗАЩИТИТЬСЯ ОТ ОРВИ и ГРИППА?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57290" y="1071546"/>
            <a:ext cx="65101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ПРАВИЛО 3. ведите здоровый образ жизни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428736"/>
            <a:ext cx="792961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Здоровый образ жизни повышает сопротивляемость организма к инфекции.</a:t>
            </a:r>
          </a:p>
        </p:txBody>
      </p:sp>
      <p:pic>
        <p:nvPicPr>
          <p:cNvPr id="12295" name="Picture 2" descr="http://www.health-ua.org/img/news/134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500313"/>
            <a:ext cx="23812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TextBox 5"/>
          <p:cNvSpPr txBox="1">
            <a:spLocks noChangeArrowheads="1"/>
          </p:cNvSpPr>
          <p:nvPr/>
        </p:nvSpPr>
        <p:spPr bwMode="auto">
          <a:xfrm>
            <a:off x="214313" y="4214813"/>
            <a:ext cx="2571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b="1" u="sng">
                <a:latin typeface="Georgia" panose="02040502050405020303" pitchFamily="18" charset="0"/>
              </a:rPr>
              <a:t>Полноценный сон</a:t>
            </a:r>
          </a:p>
        </p:txBody>
      </p:sp>
      <p:pic>
        <p:nvPicPr>
          <p:cNvPr id="12297" name="Picture 4" descr="http://budtezdorovjem.ru/wp-content/uploads/2012/01/zrelmuj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2500313"/>
            <a:ext cx="2741613" cy="165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TextBox 7"/>
          <p:cNvSpPr txBox="1">
            <a:spLocks noChangeArrowheads="1"/>
          </p:cNvSpPr>
          <p:nvPr/>
        </p:nvSpPr>
        <p:spPr bwMode="auto">
          <a:xfrm>
            <a:off x="3000375" y="4214813"/>
            <a:ext cx="3143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b="1" u="sng">
                <a:latin typeface="Georgia" panose="02040502050405020303" pitchFamily="18" charset="0"/>
              </a:rPr>
              <a:t>Физическая нагрузка</a:t>
            </a:r>
          </a:p>
        </p:txBody>
      </p:sp>
      <p:pic>
        <p:nvPicPr>
          <p:cNvPr id="12299" name="Picture 6" descr="http://old.bodymaster.ru/upload/medialibrary/299/299470aa6c21256bc7e195fc69d0b9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2500313"/>
            <a:ext cx="2209800" cy="162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0" name="TextBox 9"/>
          <p:cNvSpPr txBox="1">
            <a:spLocks noChangeArrowheads="1"/>
          </p:cNvSpPr>
          <p:nvPr/>
        </p:nvSpPr>
        <p:spPr bwMode="auto">
          <a:xfrm>
            <a:off x="6215063" y="4214813"/>
            <a:ext cx="2714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b="1" u="sng">
                <a:latin typeface="Georgia" panose="02040502050405020303" pitchFamily="18" charset="0"/>
              </a:rPr>
              <a:t>Витаминизация</a:t>
            </a:r>
          </a:p>
        </p:txBody>
      </p:sp>
      <p:pic>
        <p:nvPicPr>
          <p:cNvPr id="12301" name="Picture 8" descr="http://tema-play.ru/upload/post_image/or/059/8b/3e/71ec378bd83e0a727608b5db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4643438"/>
            <a:ext cx="25812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2" name="TextBox 11"/>
          <p:cNvSpPr txBox="1">
            <a:spLocks noChangeArrowheads="1"/>
          </p:cNvSpPr>
          <p:nvPr/>
        </p:nvSpPr>
        <p:spPr bwMode="auto">
          <a:xfrm>
            <a:off x="0" y="6211888"/>
            <a:ext cx="35004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b="1" u="sng">
                <a:latin typeface="Georgia" panose="02040502050405020303" pitchFamily="18" charset="0"/>
              </a:rPr>
              <a:t>Прогулки на свежем воздухе</a:t>
            </a:r>
          </a:p>
        </p:txBody>
      </p:sp>
      <p:pic>
        <p:nvPicPr>
          <p:cNvPr id="12303" name="Picture 10" descr="http://schoolofimmortality.ru/wp-content/uploads/2015/04/123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4643438"/>
            <a:ext cx="1519238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4" name="TextBox 13"/>
          <p:cNvSpPr txBox="1">
            <a:spLocks noChangeArrowheads="1"/>
          </p:cNvSpPr>
          <p:nvPr/>
        </p:nvSpPr>
        <p:spPr bwMode="auto">
          <a:xfrm>
            <a:off x="3000375" y="6211888"/>
            <a:ext cx="3286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b="1" u="sng">
                <a:latin typeface="Georgia" panose="02040502050405020303" pitchFamily="18" charset="0"/>
              </a:rPr>
              <a:t>Правильное и здоровое питание</a:t>
            </a:r>
          </a:p>
        </p:txBody>
      </p:sp>
      <p:pic>
        <p:nvPicPr>
          <p:cNvPr id="12305" name="Picture 12" descr="https://topavenue.ru/cms/upload/8/image/mi%20piace%20(images)/awfwa3rf3qr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4572000"/>
            <a:ext cx="2309813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6" name="TextBox 15"/>
          <p:cNvSpPr txBox="1">
            <a:spLocks noChangeArrowheads="1"/>
          </p:cNvSpPr>
          <p:nvPr/>
        </p:nvSpPr>
        <p:spPr bwMode="auto">
          <a:xfrm>
            <a:off x="6143625" y="6211888"/>
            <a:ext cx="3000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b="1" u="sng">
                <a:latin typeface="Georgia" panose="02040502050405020303" pitchFamily="18" charset="0"/>
              </a:rPr>
              <a:t>Обильное питье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900608" y="714356"/>
            <a:ext cx="10657184" cy="369332"/>
          </a:xfrm>
          <a:prstGeom prst="rect">
            <a:avLst/>
          </a:prstGeom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ЧТО ДЕЛАТЬ В СЛУЧАЕ ЗАБОЛЕВАНИЯ ОРВИ и ГРИППОМ?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2987" y="1120787"/>
            <a:ext cx="5601816" cy="40738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Оставайтесь дома и срочно обращайтесь к врачу.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7470" y="1614654"/>
            <a:ext cx="5429288" cy="83358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Следуйте предписаниям врача, соблюдайте постельный режим и пейте как можно больше жидкости.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643182"/>
            <a:ext cx="5429288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Избегайте многолюдных мест. Надевайте гигиеническую маску для снижения риска распространения инфекции.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3643314"/>
            <a:ext cx="5429288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Прикрывайте рот и нос платком, когда чихаете или кашляете. Как можно чаще мойте руки с мылом.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4643446"/>
            <a:ext cx="542928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Часто проветривайте помещение.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5072074"/>
            <a:ext cx="5429288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Сохраняйте чистоту, как можно чаще мойте и дезинфицируйте поверхности бытовыми моющими средствами.</a:t>
            </a:r>
          </a:p>
        </p:txBody>
      </p:sp>
      <p:pic>
        <p:nvPicPr>
          <p:cNvPr id="45058" name="Picture 2" descr="http://politrussia.com/upload/iblock/d0b/d0b87590cc2d5d30bf729b091ada73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8773" y="1196752"/>
            <a:ext cx="3155924" cy="20049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5060" name="Picture 4" descr="http://kazanfirst.ru/storage/feeds/2016/01/5f7a83e306c9a94ebc3280798e40a44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4071942"/>
            <a:ext cx="3071834" cy="21130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255</TotalTime>
  <Words>456</Words>
  <Application>Microsoft Office PowerPoint</Application>
  <PresentationFormat>Экран (4:3)</PresentationFormat>
  <Paragraphs>58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Trebuchet MS</vt:lpstr>
      <vt:lpstr>Georgia</vt:lpstr>
      <vt:lpstr>Wingdings 2</vt:lpstr>
      <vt:lpstr>Calibri</vt:lpstr>
      <vt:lpstr>Wingdings</vt:lpstr>
      <vt:lpstr>Times New Roman</vt:lpstr>
      <vt:lpstr>Городская</vt:lpstr>
      <vt:lpstr>Профилактика гриппа и ОРВИ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гриппа и ОРВИ</dc:title>
  <dc:creator>1</dc:creator>
  <cp:lastModifiedBy>Илья Девяткин</cp:lastModifiedBy>
  <cp:revision>30</cp:revision>
  <dcterms:created xsi:type="dcterms:W3CDTF">2016-01-26T01:59:25Z</dcterms:created>
  <dcterms:modified xsi:type="dcterms:W3CDTF">2022-12-09T03:52:59Z</dcterms:modified>
</cp:coreProperties>
</file>